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charset="1" panose="00000500000000000000"/>
      <p:regular r:id="rId17"/>
    </p:embeddedFont>
    <p:embeddedFont>
      <p:font typeface="Poppins Semi-Bold" charset="1" panose="00000700000000000000"/>
      <p:regular r:id="rId18"/>
    </p:embeddedFont>
    <p:embeddedFont>
      <p:font typeface="Poppins Bold" charset="1" panose="00000800000000000000"/>
      <p:regular r:id="rId19"/>
    </p:embeddedFont>
    <p:embeddedFont>
      <p:font typeface="Poppins" charset="1" panose="00000500000000000000"/>
      <p:regular r:id="rId20"/>
    </p:embeddedFont>
    <p:embeddedFont>
      <p:font typeface="Open Sauce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9.jpeg" Type="http://schemas.openxmlformats.org/officeDocument/2006/relationships/image"/><Relationship Id="rId4"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201454" y="631815"/>
            <a:ext cx="5455112" cy="9023371"/>
          </a:xfrm>
          <a:custGeom>
            <a:avLst/>
            <a:gdLst/>
            <a:ahLst/>
            <a:cxnLst/>
            <a:rect r="r" b="b" t="t" l="l"/>
            <a:pathLst>
              <a:path h="9023371" w="5455112">
                <a:moveTo>
                  <a:pt x="0" y="0"/>
                </a:moveTo>
                <a:lnTo>
                  <a:pt x="5455112" y="0"/>
                </a:lnTo>
                <a:lnTo>
                  <a:pt x="5455112" y="9023370"/>
                </a:lnTo>
                <a:lnTo>
                  <a:pt x="0" y="9023370"/>
                </a:lnTo>
                <a:lnTo>
                  <a:pt x="0" y="0"/>
                </a:lnTo>
                <a:close/>
              </a:path>
            </a:pathLst>
          </a:custGeom>
          <a:blipFill>
            <a:blip r:embed="rId6"/>
            <a:stretch>
              <a:fillRect l="-20354" t="0" r="-20865" b="0"/>
            </a:stretch>
          </a:blipFill>
        </p:spPr>
      </p:sp>
      <p:sp>
        <p:nvSpPr>
          <p:cNvPr name="TextBox 14" id="14"/>
          <p:cNvSpPr txBox="true"/>
          <p:nvPr/>
        </p:nvSpPr>
        <p:spPr>
          <a:xfrm rot="0">
            <a:off x="1768150" y="8043630"/>
            <a:ext cx="5492490" cy="1884308"/>
          </a:xfrm>
          <a:prstGeom prst="rect">
            <a:avLst/>
          </a:prstGeom>
        </p:spPr>
        <p:txBody>
          <a:bodyPr anchor="t" rtlCol="false" tIns="0" lIns="0" bIns="0" rIns="0">
            <a:spAutoFit/>
          </a:bodyPr>
          <a:lstStyle/>
          <a:p>
            <a:pPr algn="l">
              <a:lnSpc>
                <a:spcPts val="3765"/>
              </a:lnSpc>
            </a:pPr>
            <a:r>
              <a:rPr lang="en-US" sz="2689" spc="134">
                <a:solidFill>
                  <a:srgbClr val="1C5739"/>
                </a:solidFill>
                <a:latin typeface="Open Sauce"/>
                <a:ea typeface="Open Sauce"/>
                <a:cs typeface="Open Sauce"/>
                <a:sym typeface="Open Sauce"/>
              </a:rPr>
              <a:t>POOJA S D - 2SD22CS130</a:t>
            </a:r>
          </a:p>
          <a:p>
            <a:pPr algn="l">
              <a:lnSpc>
                <a:spcPts val="3765"/>
              </a:lnSpc>
            </a:pPr>
            <a:r>
              <a:rPr lang="en-US" sz="2689" spc="134">
                <a:solidFill>
                  <a:srgbClr val="1C5739"/>
                </a:solidFill>
                <a:latin typeface="Open Sauce"/>
                <a:ea typeface="Open Sauce"/>
                <a:cs typeface="Open Sauce"/>
                <a:sym typeface="Open Sauce"/>
              </a:rPr>
              <a:t>AMBIKA T C -2SD23CS400</a:t>
            </a:r>
          </a:p>
          <a:p>
            <a:pPr algn="l">
              <a:lnSpc>
                <a:spcPts val="3765"/>
              </a:lnSpc>
            </a:pPr>
            <a:r>
              <a:rPr lang="en-US" sz="2689" spc="134">
                <a:solidFill>
                  <a:srgbClr val="1C5739"/>
                </a:solidFill>
                <a:latin typeface="Open Sauce"/>
                <a:ea typeface="Open Sauce"/>
                <a:cs typeface="Open Sauce"/>
                <a:sym typeface="Open Sauce"/>
              </a:rPr>
              <a:t>PU</a:t>
            </a:r>
            <a:r>
              <a:rPr lang="en-US" sz="2689" spc="134">
                <a:solidFill>
                  <a:srgbClr val="1C5739"/>
                </a:solidFill>
                <a:latin typeface="Open Sauce"/>
                <a:ea typeface="Open Sauce"/>
                <a:cs typeface="Open Sauce"/>
                <a:sym typeface="Open Sauce"/>
              </a:rPr>
              <a:t>NARVASU S - 2SD23CS407</a:t>
            </a:r>
          </a:p>
          <a:p>
            <a:pPr algn="l">
              <a:lnSpc>
                <a:spcPts val="3765"/>
              </a:lnSpc>
            </a:pPr>
            <a:r>
              <a:rPr lang="en-US" sz="2689" spc="134">
                <a:solidFill>
                  <a:srgbClr val="1C5739"/>
                </a:solidFill>
                <a:latin typeface="Open Sauce"/>
                <a:ea typeface="Open Sauce"/>
                <a:cs typeface="Open Sauce"/>
                <a:sym typeface="Open Sauce"/>
              </a:rPr>
              <a:t>SMITAL S K - 2SD23CS409</a:t>
            </a:r>
          </a:p>
        </p:txBody>
      </p:sp>
      <p:sp>
        <p:nvSpPr>
          <p:cNvPr name="TextBox 15" id="15"/>
          <p:cNvSpPr txBox="true"/>
          <p:nvPr/>
        </p:nvSpPr>
        <p:spPr>
          <a:xfrm rot="0">
            <a:off x="1768150" y="706489"/>
            <a:ext cx="10233279" cy="4437011"/>
          </a:xfrm>
          <a:prstGeom prst="rect">
            <a:avLst/>
          </a:prstGeom>
        </p:spPr>
        <p:txBody>
          <a:bodyPr anchor="t" rtlCol="false" tIns="0" lIns="0" bIns="0" rIns="0">
            <a:spAutoFit/>
          </a:bodyPr>
          <a:lstStyle/>
          <a:p>
            <a:pPr algn="l" marL="0" indent="0" lvl="0">
              <a:lnSpc>
                <a:spcPts val="8723"/>
              </a:lnSpc>
              <a:spcBef>
                <a:spcPct val="0"/>
              </a:spcBef>
            </a:pPr>
            <a:r>
              <a:rPr lang="en-US" b="true" sz="6321" spc="31">
                <a:solidFill>
                  <a:srgbClr val="1C5739"/>
                </a:solidFill>
                <a:latin typeface="Poppins Semi-Bold"/>
                <a:ea typeface="Poppins Semi-Bold"/>
                <a:cs typeface="Poppins Semi-Bold"/>
                <a:sym typeface="Poppins Semi-Bold"/>
              </a:rPr>
              <a:t>Towards Digital Hostel Administration: A Modular Web Application Approach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363736" y="1634232"/>
            <a:ext cx="4830711" cy="8321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Poppins"/>
                <a:ea typeface="Poppins"/>
                <a:cs typeface="Poppins"/>
                <a:sym typeface="Poppins"/>
              </a:rPr>
              <a:t>Conclusion</a:t>
            </a:r>
          </a:p>
        </p:txBody>
      </p:sp>
      <p:sp>
        <p:nvSpPr>
          <p:cNvPr name="Freeform 4" id="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90023" y="1306522"/>
            <a:ext cx="7071900" cy="8149522"/>
          </a:xfrm>
          <a:custGeom>
            <a:avLst/>
            <a:gdLst/>
            <a:ahLst/>
            <a:cxnLst/>
            <a:rect r="r" b="b" t="t" l="l"/>
            <a:pathLst>
              <a:path h="8149522" w="7071900">
                <a:moveTo>
                  <a:pt x="0" y="0"/>
                </a:moveTo>
                <a:lnTo>
                  <a:pt x="7071900" y="0"/>
                </a:lnTo>
                <a:lnTo>
                  <a:pt x="7071900" y="8149523"/>
                </a:lnTo>
                <a:lnTo>
                  <a:pt x="0" y="8149523"/>
                </a:lnTo>
                <a:lnTo>
                  <a:pt x="0" y="0"/>
                </a:lnTo>
                <a:close/>
              </a:path>
            </a:pathLst>
          </a:custGeom>
          <a:blipFill>
            <a:blip r:embed="rId5"/>
            <a:stretch>
              <a:fillRect l="0" t="0" r="0" b="0"/>
            </a:stretch>
          </a:blipFill>
        </p:spPr>
      </p:sp>
      <p:sp>
        <p:nvSpPr>
          <p:cNvPr name="TextBox 6" id="6"/>
          <p:cNvSpPr txBox="true"/>
          <p:nvPr/>
        </p:nvSpPr>
        <p:spPr>
          <a:xfrm rot="0">
            <a:off x="1903977" y="3129152"/>
            <a:ext cx="6262554" cy="1096580"/>
          </a:xfrm>
          <a:prstGeom prst="rect">
            <a:avLst/>
          </a:prstGeom>
        </p:spPr>
        <p:txBody>
          <a:bodyPr anchor="t" rtlCol="false" tIns="0" lIns="0" bIns="0" rIns="0">
            <a:spAutoFit/>
          </a:bodyPr>
          <a:lstStyle/>
          <a:p>
            <a:pPr algn="l" marL="0" indent="0" lvl="0">
              <a:lnSpc>
                <a:spcPts val="2227"/>
              </a:lnSpc>
              <a:spcBef>
                <a:spcPct val="0"/>
              </a:spcBef>
            </a:pPr>
            <a:r>
              <a:rPr lang="en-US" b="true" sz="1613" spc="158">
                <a:solidFill>
                  <a:srgbClr val="231F20"/>
                </a:solidFill>
                <a:latin typeface="Open Sauce Bold"/>
                <a:ea typeface="Open Sauce Bold"/>
                <a:cs typeface="Open Sauce Bold"/>
                <a:sym typeface="Open Sauce Bold"/>
              </a:rPr>
              <a:t>A web-based system that streamlines room allocation, attendance, leave requests, complaints, and notifications, eliminating manual inefficiencies.</a:t>
            </a:r>
          </a:p>
        </p:txBody>
      </p:sp>
      <p:sp>
        <p:nvSpPr>
          <p:cNvPr name="TextBox 7" id="7"/>
          <p:cNvSpPr txBox="true"/>
          <p:nvPr/>
        </p:nvSpPr>
        <p:spPr>
          <a:xfrm rot="0">
            <a:off x="1903977" y="2654734"/>
            <a:ext cx="346590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01</a:t>
            </a:r>
          </a:p>
        </p:txBody>
      </p:sp>
      <p:sp>
        <p:nvSpPr>
          <p:cNvPr name="TextBox 8" id="8"/>
          <p:cNvSpPr txBox="true"/>
          <p:nvPr/>
        </p:nvSpPr>
        <p:spPr>
          <a:xfrm rot="0">
            <a:off x="1903977" y="4787977"/>
            <a:ext cx="6035536" cy="1097145"/>
          </a:xfrm>
          <a:prstGeom prst="rect">
            <a:avLst/>
          </a:prstGeom>
        </p:spPr>
        <p:txBody>
          <a:bodyPr anchor="t" rtlCol="false" tIns="0" lIns="0" bIns="0" rIns="0">
            <a:spAutoFit/>
          </a:bodyPr>
          <a:lstStyle/>
          <a:p>
            <a:pPr algn="l" marL="0" indent="0" lvl="0">
              <a:lnSpc>
                <a:spcPts val="2193"/>
              </a:lnSpc>
              <a:spcBef>
                <a:spcPct val="0"/>
              </a:spcBef>
            </a:pPr>
            <a:r>
              <a:rPr lang="en-US" b="true" sz="1589" spc="155">
                <a:solidFill>
                  <a:srgbClr val="231F20"/>
                </a:solidFill>
                <a:latin typeface="Open Sauce Bold"/>
                <a:ea typeface="Open Sauce Bold"/>
                <a:cs typeface="Open Sauce Bold"/>
                <a:sym typeface="Open Sauce Bold"/>
              </a:rPr>
              <a:t>Built with contemporary web technologies and MongoDB, ensuring scalability, reliability, and ease of use with strong security features like authentication and encryption.</a:t>
            </a:r>
          </a:p>
        </p:txBody>
      </p:sp>
      <p:sp>
        <p:nvSpPr>
          <p:cNvPr name="TextBox 9" id="9"/>
          <p:cNvSpPr txBox="true"/>
          <p:nvPr/>
        </p:nvSpPr>
        <p:spPr>
          <a:xfrm rot="0">
            <a:off x="1959615" y="4440045"/>
            <a:ext cx="346590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02</a:t>
            </a:r>
          </a:p>
        </p:txBody>
      </p:sp>
      <p:sp>
        <p:nvSpPr>
          <p:cNvPr name="TextBox 10" id="10"/>
          <p:cNvSpPr txBox="true"/>
          <p:nvPr/>
        </p:nvSpPr>
        <p:spPr>
          <a:xfrm rot="0">
            <a:off x="1903977" y="6447097"/>
            <a:ext cx="4482343" cy="1097145"/>
          </a:xfrm>
          <a:prstGeom prst="rect">
            <a:avLst/>
          </a:prstGeom>
        </p:spPr>
        <p:txBody>
          <a:bodyPr anchor="t" rtlCol="false" tIns="0" lIns="0" bIns="0" rIns="0">
            <a:spAutoFit/>
          </a:bodyPr>
          <a:lstStyle/>
          <a:p>
            <a:pPr algn="l" marL="0" indent="0" lvl="0">
              <a:lnSpc>
                <a:spcPts val="2193"/>
              </a:lnSpc>
              <a:spcBef>
                <a:spcPct val="0"/>
              </a:spcBef>
            </a:pPr>
            <a:r>
              <a:rPr lang="en-US" b="true" sz="1589" spc="155">
                <a:solidFill>
                  <a:srgbClr val="231F20"/>
                </a:solidFill>
                <a:latin typeface="Open Sauce Bold"/>
                <a:ea typeface="Open Sauce Bold"/>
                <a:cs typeface="Open Sauce Bold"/>
                <a:sym typeface="Open Sauce Bold"/>
              </a:rPr>
              <a:t>Real-time notifications and a modular interface improve transparency and responsiveness between students and administrators.</a:t>
            </a:r>
          </a:p>
        </p:txBody>
      </p:sp>
      <p:sp>
        <p:nvSpPr>
          <p:cNvPr name="TextBox 11" id="11"/>
          <p:cNvSpPr txBox="true"/>
          <p:nvPr/>
        </p:nvSpPr>
        <p:spPr>
          <a:xfrm rot="0">
            <a:off x="1959615" y="6104197"/>
            <a:ext cx="346590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03</a:t>
            </a:r>
          </a:p>
        </p:txBody>
      </p:sp>
      <p:sp>
        <p:nvSpPr>
          <p:cNvPr name="TextBox 12" id="12"/>
          <p:cNvSpPr txBox="true"/>
          <p:nvPr/>
        </p:nvSpPr>
        <p:spPr>
          <a:xfrm rot="0">
            <a:off x="1903977" y="8082674"/>
            <a:ext cx="5315215" cy="1373370"/>
          </a:xfrm>
          <a:prstGeom prst="rect">
            <a:avLst/>
          </a:prstGeom>
        </p:spPr>
        <p:txBody>
          <a:bodyPr anchor="t" rtlCol="false" tIns="0" lIns="0" bIns="0" rIns="0">
            <a:spAutoFit/>
          </a:bodyPr>
          <a:lstStyle/>
          <a:p>
            <a:pPr algn="l" marL="0" indent="0" lvl="0">
              <a:lnSpc>
                <a:spcPts val="2193"/>
              </a:lnSpc>
              <a:spcBef>
                <a:spcPct val="0"/>
              </a:spcBef>
            </a:pPr>
            <a:r>
              <a:rPr lang="en-US" b="true" sz="1589" spc="155">
                <a:solidFill>
                  <a:srgbClr val="231F20"/>
                </a:solidFill>
                <a:latin typeface="Open Sauce Bold"/>
                <a:ea typeface="Open Sauce Bold"/>
                <a:cs typeface="Open Sauce Bold"/>
                <a:sym typeface="Open Sauce Bold"/>
              </a:rPr>
              <a:t>By automating routine processes, the system minimizes human errors, accelerates task completion, and ensures accurate data management across all modules.</a:t>
            </a:r>
          </a:p>
        </p:txBody>
      </p:sp>
      <p:sp>
        <p:nvSpPr>
          <p:cNvPr name="TextBox 13" id="13"/>
          <p:cNvSpPr txBox="true"/>
          <p:nvPr/>
        </p:nvSpPr>
        <p:spPr>
          <a:xfrm rot="0">
            <a:off x="1903977" y="7734742"/>
            <a:ext cx="346590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844715" y="4787661"/>
            <a:ext cx="18203330" cy="1780244"/>
          </a:xfrm>
          <a:prstGeom prst="rect">
            <a:avLst/>
          </a:prstGeom>
        </p:spPr>
        <p:txBody>
          <a:bodyPr anchor="t" rtlCol="false" tIns="0" lIns="0" bIns="0" rIns="0">
            <a:spAutoFit/>
          </a:bodyPr>
          <a:lstStyle/>
          <a:p>
            <a:pPr algn="ctr" marL="0" indent="0" lvl="0">
              <a:lnSpc>
                <a:spcPts val="12116"/>
              </a:lnSpc>
            </a:pPr>
            <a:r>
              <a:rPr lang="en-US" b="true" sz="13028" spc="1407">
                <a:solidFill>
                  <a:srgbClr val="231F20"/>
                </a:solidFill>
                <a:latin typeface="Poppins Bold"/>
                <a:ea typeface="Poppins Bold"/>
                <a:cs typeface="Poppins Bold"/>
                <a:sym typeface="Poppins Bold"/>
              </a:rPr>
              <a:t>THANK YOU</a:t>
            </a:r>
          </a:p>
        </p:txBody>
      </p:sp>
      <p:grpSp>
        <p:nvGrpSpPr>
          <p:cNvPr name="Group 4" id="4"/>
          <p:cNvGrpSpPr/>
          <p:nvPr/>
        </p:nvGrpSpPr>
        <p:grpSpPr>
          <a:xfrm rot="826432">
            <a:off x="-18353104" y="-3567159"/>
            <a:ext cx="21026341" cy="12831921"/>
            <a:chOff x="0" y="0"/>
            <a:chExt cx="5537802" cy="3379601"/>
          </a:xfrm>
        </p:grpSpPr>
        <p:sp>
          <p:nvSpPr>
            <p:cNvPr name="Freeform 5" id="5"/>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6" id="6"/>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773821">
            <a:off x="17197557" y="1455923"/>
            <a:ext cx="544979" cy="8894737"/>
            <a:chOff x="0" y="0"/>
            <a:chExt cx="143534" cy="2342647"/>
          </a:xfrm>
        </p:grpSpPr>
        <p:sp>
          <p:nvSpPr>
            <p:cNvPr name="Freeform 8" id="8"/>
            <p:cNvSpPr/>
            <p:nvPr/>
          </p:nvSpPr>
          <p:spPr>
            <a:xfrm flipH="false" flipV="false" rot="0">
              <a:off x="0" y="0"/>
              <a:ext cx="143534" cy="2342647"/>
            </a:xfrm>
            <a:custGeom>
              <a:avLst/>
              <a:gdLst/>
              <a:ahLst/>
              <a:cxnLst/>
              <a:rect r="r" b="b" t="t" l="l"/>
              <a:pathLst>
                <a:path h="2342647" w="143534">
                  <a:moveTo>
                    <a:pt x="0" y="0"/>
                  </a:moveTo>
                  <a:lnTo>
                    <a:pt x="143534" y="0"/>
                  </a:lnTo>
                  <a:lnTo>
                    <a:pt x="143534" y="2342647"/>
                  </a:lnTo>
                  <a:lnTo>
                    <a:pt x="0" y="2342647"/>
                  </a:lnTo>
                  <a:close/>
                </a:path>
              </a:pathLst>
            </a:custGeom>
            <a:solidFill>
              <a:srgbClr val="1C5739"/>
            </a:solidFill>
          </p:spPr>
        </p:sp>
        <p:sp>
          <p:nvSpPr>
            <p:cNvPr name="TextBox 9" id="9"/>
            <p:cNvSpPr txBox="true"/>
            <p:nvPr/>
          </p:nvSpPr>
          <p:spPr>
            <a:xfrm>
              <a:off x="0" y="-19050"/>
              <a:ext cx="143534" cy="2361697"/>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773821">
            <a:off x="3741572" y="-4834013"/>
            <a:ext cx="313833" cy="8482349"/>
            <a:chOff x="0" y="0"/>
            <a:chExt cx="82656" cy="2234034"/>
          </a:xfrm>
        </p:grpSpPr>
        <p:sp>
          <p:nvSpPr>
            <p:cNvPr name="Freeform 11" id="11"/>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2" id="12"/>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2193216" y="1624561"/>
            <a:ext cx="5408984" cy="7979428"/>
            <a:chOff x="0" y="0"/>
            <a:chExt cx="1424588" cy="2101578"/>
          </a:xfrm>
        </p:grpSpPr>
        <p:sp>
          <p:nvSpPr>
            <p:cNvPr name="Freeform 6" id="6"/>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7" id="7"/>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917046" y="2281969"/>
            <a:ext cx="9481858" cy="5031748"/>
          </a:xfrm>
          <a:prstGeom prst="rect">
            <a:avLst/>
          </a:prstGeom>
        </p:spPr>
        <p:txBody>
          <a:bodyPr anchor="t" rtlCol="false" tIns="0" lIns="0" bIns="0" rIns="0">
            <a:spAutoFit/>
          </a:bodyPr>
          <a:lstStyle/>
          <a:p>
            <a:pPr algn="just">
              <a:lnSpc>
                <a:spcPts val="3639"/>
              </a:lnSpc>
              <a:spcBef>
                <a:spcPct val="0"/>
              </a:spcBef>
            </a:pPr>
            <a:r>
              <a:rPr lang="en-US" sz="2799">
                <a:solidFill>
                  <a:srgbClr val="231F20"/>
                </a:solidFill>
                <a:latin typeface="Open Sauce"/>
                <a:ea typeface="Open Sauce"/>
                <a:cs typeface="Open Sauce"/>
                <a:sym typeface="Open Sauce"/>
              </a:rPr>
              <a:t>A Hostel Management System is a web solution that automates hostel operations like room allocation, attendance tracking and leave requests, ensuring seamless management with minimal effort. The system enhances communication between hostel staff and residents, improves operational efficiency, reduces manual errors and provides real-time updates. The system is intended to simplify and computerize daily hostel activities while improving user friendliness, connectivity, security, and reliability compared to a manual system.</a:t>
            </a:r>
          </a:p>
        </p:txBody>
      </p:sp>
      <p:sp>
        <p:nvSpPr>
          <p:cNvPr name="Freeform 10" id="10"/>
          <p:cNvSpPr/>
          <p:nvPr/>
        </p:nvSpPr>
        <p:spPr>
          <a:xfrm flipH="false" flipV="false" rot="0">
            <a:off x="11736853" y="1028700"/>
            <a:ext cx="5522447" cy="8229600"/>
          </a:xfrm>
          <a:custGeom>
            <a:avLst/>
            <a:gdLst/>
            <a:ahLst/>
            <a:cxnLst/>
            <a:rect r="r" b="b" t="t" l="l"/>
            <a:pathLst>
              <a:path h="8229600" w="5522447">
                <a:moveTo>
                  <a:pt x="0" y="0"/>
                </a:moveTo>
                <a:lnTo>
                  <a:pt x="5522447" y="0"/>
                </a:lnTo>
                <a:lnTo>
                  <a:pt x="5522447" y="8229600"/>
                </a:lnTo>
                <a:lnTo>
                  <a:pt x="0" y="8229600"/>
                </a:lnTo>
                <a:lnTo>
                  <a:pt x="0" y="0"/>
                </a:lnTo>
                <a:close/>
              </a:path>
            </a:pathLst>
          </a:custGeom>
          <a:blipFill>
            <a:blip r:embed="rId4"/>
            <a:stretch>
              <a:fillRect l="-25271" t="0" r="-37571" b="0"/>
            </a:stretch>
          </a:blipFill>
        </p:spPr>
      </p:sp>
      <p:sp>
        <p:nvSpPr>
          <p:cNvPr name="TextBox 11" id="11"/>
          <p:cNvSpPr txBox="true"/>
          <p:nvPr/>
        </p:nvSpPr>
        <p:spPr>
          <a:xfrm rot="0">
            <a:off x="2262113" y="223289"/>
            <a:ext cx="7732915" cy="1401272"/>
          </a:xfrm>
          <a:prstGeom prst="rect">
            <a:avLst/>
          </a:prstGeom>
        </p:spPr>
        <p:txBody>
          <a:bodyPr anchor="t" rtlCol="false" tIns="0" lIns="0" bIns="0" rIns="0">
            <a:spAutoFit/>
          </a:bodyPr>
          <a:lstStyle/>
          <a:p>
            <a:pPr algn="l">
              <a:lnSpc>
                <a:spcPts val="10858"/>
              </a:lnSpc>
            </a:pPr>
            <a:r>
              <a:rPr lang="en-US" sz="7868" spc="771" b="true">
                <a:solidFill>
                  <a:srgbClr val="1C5739"/>
                </a:solidFill>
                <a:latin typeface="Poppins Bold"/>
                <a:ea typeface="Poppins Bold"/>
                <a:cs typeface="Poppins Bold"/>
                <a:sym typeface="Poppi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9865994" y="105670"/>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10006372" y="758455"/>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10312546" y="283019"/>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1053005" y="2016078"/>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740451" y="2668864"/>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808768" y="2193428"/>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11152684" y="504464"/>
            <a:ext cx="847584" cy="1009028"/>
          </a:xfrm>
          <a:custGeom>
            <a:avLst/>
            <a:gdLst/>
            <a:ahLst/>
            <a:cxnLst/>
            <a:rect r="r" b="b" t="t" l="l"/>
            <a:pathLst>
              <a:path h="1009028" w="847584">
                <a:moveTo>
                  <a:pt x="0" y="0"/>
                </a:moveTo>
                <a:lnTo>
                  <a:pt x="847583" y="0"/>
                </a:lnTo>
                <a:lnTo>
                  <a:pt x="847583" y="1009029"/>
                </a:lnTo>
                <a:lnTo>
                  <a:pt x="0" y="10090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9565315" y="395506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9705693" y="460784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10011866" y="4132412"/>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0492001" y="5894046"/>
            <a:ext cx="1165193" cy="1910409"/>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1179447" y="6546832"/>
            <a:ext cx="325815" cy="605415"/>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3" id="33"/>
          <p:cNvGrpSpPr/>
          <p:nvPr/>
        </p:nvGrpSpPr>
        <p:grpSpPr>
          <a:xfrm rot="0">
            <a:off x="5247764" y="6071396"/>
            <a:ext cx="5918974" cy="1537801"/>
            <a:chOff x="0" y="0"/>
            <a:chExt cx="7377120" cy="1916640"/>
          </a:xfrm>
        </p:grpSpPr>
        <p:sp>
          <p:nvSpPr>
            <p:cNvPr name="Freeform 34" id="34"/>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5" id="35"/>
          <p:cNvSpPr/>
          <p:nvPr/>
        </p:nvSpPr>
        <p:spPr>
          <a:xfrm flipH="false" flipV="false" rot="0">
            <a:off x="10028457" y="2380769"/>
            <a:ext cx="976021" cy="1071481"/>
          </a:xfrm>
          <a:custGeom>
            <a:avLst/>
            <a:gdLst/>
            <a:ahLst/>
            <a:cxnLst/>
            <a:rect r="r" b="b" t="t" l="l"/>
            <a:pathLst>
              <a:path h="1071481" w="976021">
                <a:moveTo>
                  <a:pt x="0" y="0"/>
                </a:moveTo>
                <a:lnTo>
                  <a:pt x="976022" y="0"/>
                </a:lnTo>
                <a:lnTo>
                  <a:pt x="976022" y="1071481"/>
                </a:lnTo>
                <a:lnTo>
                  <a:pt x="0" y="107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10442588" y="4504446"/>
            <a:ext cx="894053" cy="863167"/>
          </a:xfrm>
          <a:custGeom>
            <a:avLst/>
            <a:gdLst/>
            <a:ahLst/>
            <a:cxnLst/>
            <a:rect r="r" b="b" t="t" l="l"/>
            <a:pathLst>
              <a:path h="863167" w="894053">
                <a:moveTo>
                  <a:pt x="0" y="0"/>
                </a:moveTo>
                <a:lnTo>
                  <a:pt x="894053" y="0"/>
                </a:lnTo>
                <a:lnTo>
                  <a:pt x="894053" y="863167"/>
                </a:lnTo>
                <a:lnTo>
                  <a:pt x="0" y="863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9747786" y="6415505"/>
            <a:ext cx="877197" cy="877197"/>
          </a:xfrm>
          <a:custGeom>
            <a:avLst/>
            <a:gdLst/>
            <a:ahLst/>
            <a:cxnLst/>
            <a:rect r="r" b="b" t="t" l="l"/>
            <a:pathLst>
              <a:path h="877197" w="877197">
                <a:moveTo>
                  <a:pt x="0" y="0"/>
                </a:moveTo>
                <a:lnTo>
                  <a:pt x="877197" y="0"/>
                </a:lnTo>
                <a:lnTo>
                  <a:pt x="877197" y="877198"/>
                </a:lnTo>
                <a:lnTo>
                  <a:pt x="0" y="8771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606004" y="729670"/>
            <a:ext cx="5605439" cy="10638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Poppins"/>
                <a:ea typeface="Poppins"/>
                <a:cs typeface="Poppins"/>
                <a:sym typeface="Poppins"/>
              </a:rPr>
              <a:t>OBJECTIVES</a:t>
            </a:r>
          </a:p>
        </p:txBody>
      </p:sp>
      <p:sp>
        <p:nvSpPr>
          <p:cNvPr name="TextBox 39" id="39"/>
          <p:cNvSpPr txBox="true"/>
          <p:nvPr/>
        </p:nvSpPr>
        <p:spPr>
          <a:xfrm rot="0">
            <a:off x="12114567" y="563022"/>
            <a:ext cx="3636065" cy="902781"/>
          </a:xfrm>
          <a:prstGeom prst="rect">
            <a:avLst/>
          </a:prstGeom>
        </p:spPr>
        <p:txBody>
          <a:bodyPr anchor="t" rtlCol="false" tIns="0" lIns="0" bIns="0" rIns="0">
            <a:spAutoFit/>
          </a:bodyPr>
          <a:lstStyle/>
          <a:p>
            <a:pPr algn="l"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To Enable students to apply for and manage leave requests seamlessly. </a:t>
            </a:r>
          </a:p>
        </p:txBody>
      </p:sp>
      <p:sp>
        <p:nvSpPr>
          <p:cNvPr name="TextBox 40" id="40"/>
          <p:cNvSpPr txBox="true"/>
          <p:nvPr/>
        </p:nvSpPr>
        <p:spPr>
          <a:xfrm rot="0">
            <a:off x="8768255" y="644155"/>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01</a:t>
            </a:r>
          </a:p>
        </p:txBody>
      </p:sp>
      <p:sp>
        <p:nvSpPr>
          <p:cNvPr name="TextBox 41" id="41"/>
          <p:cNvSpPr txBox="true"/>
          <p:nvPr/>
        </p:nvSpPr>
        <p:spPr>
          <a:xfrm rot="0">
            <a:off x="12218198" y="2528801"/>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02</a:t>
            </a:r>
          </a:p>
        </p:txBody>
      </p:sp>
      <p:sp>
        <p:nvSpPr>
          <p:cNvPr name="TextBox 42" id="42"/>
          <p:cNvSpPr txBox="true"/>
          <p:nvPr/>
        </p:nvSpPr>
        <p:spPr>
          <a:xfrm rot="0">
            <a:off x="11505262" y="4130834"/>
            <a:ext cx="4100357" cy="1512381"/>
          </a:xfrm>
          <a:prstGeom prst="rect">
            <a:avLst/>
          </a:prstGeom>
        </p:spPr>
        <p:txBody>
          <a:bodyPr anchor="t" rtlCol="false" tIns="0" lIns="0" bIns="0" rIns="0">
            <a:spAutoFit/>
          </a:bodyPr>
          <a:lstStyle/>
          <a:p>
            <a:pPr algn="l"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To Automate the process of allocating rooms to students based on various criteria, such as preferences, gender, and room availability. </a:t>
            </a:r>
          </a:p>
        </p:txBody>
      </p:sp>
      <p:sp>
        <p:nvSpPr>
          <p:cNvPr name="TextBox 43" id="43"/>
          <p:cNvSpPr txBox="true"/>
          <p:nvPr/>
        </p:nvSpPr>
        <p:spPr>
          <a:xfrm rot="0">
            <a:off x="8467576" y="4493548"/>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03</a:t>
            </a:r>
          </a:p>
        </p:txBody>
      </p:sp>
      <p:sp>
        <p:nvSpPr>
          <p:cNvPr name="TextBox 44" id="44"/>
          <p:cNvSpPr txBox="true"/>
          <p:nvPr/>
        </p:nvSpPr>
        <p:spPr>
          <a:xfrm rot="0">
            <a:off x="11657194" y="6406769"/>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04</a:t>
            </a:r>
          </a:p>
        </p:txBody>
      </p:sp>
      <p:sp>
        <p:nvSpPr>
          <p:cNvPr name="TextBox 45" id="45"/>
          <p:cNvSpPr txBox="true"/>
          <p:nvPr/>
        </p:nvSpPr>
        <p:spPr>
          <a:xfrm rot="0">
            <a:off x="6448868" y="2344251"/>
            <a:ext cx="3720412" cy="1207581"/>
          </a:xfrm>
          <a:prstGeom prst="rect">
            <a:avLst/>
          </a:prstGeom>
        </p:spPr>
        <p:txBody>
          <a:bodyPr anchor="t" rtlCol="false" tIns="0" lIns="0" bIns="0" rIns="0">
            <a:spAutoFit/>
          </a:bodyPr>
          <a:lstStyle/>
          <a:p>
            <a:pPr algn="l"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To Implement attendance tracking system that captures student attendance. </a:t>
            </a:r>
          </a:p>
        </p:txBody>
      </p:sp>
      <p:sp>
        <p:nvSpPr>
          <p:cNvPr name="TextBox 46" id="46"/>
          <p:cNvSpPr txBox="true"/>
          <p:nvPr/>
        </p:nvSpPr>
        <p:spPr>
          <a:xfrm rot="0">
            <a:off x="6057792" y="6078772"/>
            <a:ext cx="3973715" cy="1512381"/>
          </a:xfrm>
          <a:prstGeom prst="rect">
            <a:avLst/>
          </a:prstGeom>
        </p:spPr>
        <p:txBody>
          <a:bodyPr anchor="t" rtlCol="false" tIns="0" lIns="0" bIns="0" rIns="0">
            <a:spAutoFit/>
          </a:bodyPr>
          <a:lstStyle/>
          <a:p>
            <a:pPr algn="l"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To Generate reports for the various metrics. To provide timely and efficient notifications for improved communication.</a:t>
            </a:r>
          </a:p>
        </p:txBody>
      </p:sp>
      <p:grpSp>
        <p:nvGrpSpPr>
          <p:cNvPr name="Group 47" id="47"/>
          <p:cNvGrpSpPr/>
          <p:nvPr/>
        </p:nvGrpSpPr>
        <p:grpSpPr>
          <a:xfrm rot="0">
            <a:off x="9514221" y="8007173"/>
            <a:ext cx="1164616" cy="1910409"/>
            <a:chOff x="0" y="0"/>
            <a:chExt cx="1451520" cy="2381040"/>
          </a:xfrm>
        </p:grpSpPr>
        <p:sp>
          <p:nvSpPr>
            <p:cNvPr name="Freeform 48" id="48"/>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49" id="49"/>
          <p:cNvGrpSpPr/>
          <p:nvPr/>
        </p:nvGrpSpPr>
        <p:grpSpPr>
          <a:xfrm rot="0">
            <a:off x="9654599" y="8659958"/>
            <a:ext cx="325815" cy="605415"/>
            <a:chOff x="0" y="0"/>
            <a:chExt cx="406080" cy="754560"/>
          </a:xfrm>
        </p:grpSpPr>
        <p:sp>
          <p:nvSpPr>
            <p:cNvPr name="Freeform 50" id="50"/>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51" id="51"/>
          <p:cNvGrpSpPr/>
          <p:nvPr/>
        </p:nvGrpSpPr>
        <p:grpSpPr>
          <a:xfrm rot="0">
            <a:off x="9960773" y="8184522"/>
            <a:ext cx="5916664" cy="1537801"/>
            <a:chOff x="0" y="0"/>
            <a:chExt cx="7374240" cy="1916640"/>
          </a:xfrm>
        </p:grpSpPr>
        <p:sp>
          <p:nvSpPr>
            <p:cNvPr name="Freeform 52" id="52"/>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Freeform 53" id="53"/>
          <p:cNvSpPr/>
          <p:nvPr/>
        </p:nvSpPr>
        <p:spPr>
          <a:xfrm flipH="false" flipV="false" rot="0">
            <a:off x="10682881" y="8505063"/>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4" id="54"/>
          <p:cNvSpPr txBox="true"/>
          <p:nvPr/>
        </p:nvSpPr>
        <p:spPr>
          <a:xfrm rot="0">
            <a:off x="11740451" y="8604758"/>
            <a:ext cx="3636065" cy="738189"/>
          </a:xfrm>
          <a:prstGeom prst="rect">
            <a:avLst/>
          </a:prstGeom>
        </p:spPr>
        <p:txBody>
          <a:bodyPr anchor="t" rtlCol="false" tIns="0" lIns="0" bIns="0" rIns="0">
            <a:spAutoFit/>
          </a:bodyPr>
          <a:lstStyle/>
          <a:p>
            <a:pPr algn="l" marL="0" indent="0" lvl="0">
              <a:lnSpc>
                <a:spcPts val="2012"/>
              </a:lnSpc>
              <a:spcBef>
                <a:spcPct val="0"/>
              </a:spcBef>
            </a:pPr>
            <a:r>
              <a:rPr lang="en-US" b="true" sz="1458" spc="142">
                <a:solidFill>
                  <a:srgbClr val="FFFFFF"/>
                </a:solidFill>
                <a:latin typeface="Open Sauce Bold"/>
                <a:ea typeface="Open Sauce Bold"/>
                <a:cs typeface="Open Sauce Bold"/>
                <a:sym typeface="Open Sauce Bold"/>
              </a:rPr>
              <a:t>Handles student complaints and ensures timely resolution by hostel staff. </a:t>
            </a:r>
          </a:p>
        </p:txBody>
      </p:sp>
      <p:sp>
        <p:nvSpPr>
          <p:cNvPr name="TextBox 55" id="55"/>
          <p:cNvSpPr txBox="true"/>
          <p:nvPr/>
        </p:nvSpPr>
        <p:spPr>
          <a:xfrm rot="0">
            <a:off x="8416482" y="8545658"/>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0161" y="93399"/>
            <a:ext cx="19048322" cy="2748449"/>
            <a:chOff x="0" y="0"/>
            <a:chExt cx="5016842" cy="723871"/>
          </a:xfrm>
        </p:grpSpPr>
        <p:sp>
          <p:nvSpPr>
            <p:cNvPr name="Freeform 3" id="3"/>
            <p:cNvSpPr/>
            <p:nvPr/>
          </p:nvSpPr>
          <p:spPr>
            <a:xfrm flipH="false" flipV="false" rot="0">
              <a:off x="0" y="0"/>
              <a:ext cx="5016842" cy="723871"/>
            </a:xfrm>
            <a:custGeom>
              <a:avLst/>
              <a:gdLst/>
              <a:ahLst/>
              <a:cxnLst/>
              <a:rect r="r" b="b" t="t" l="l"/>
              <a:pathLst>
                <a:path h="723871" w="5016842">
                  <a:moveTo>
                    <a:pt x="0" y="0"/>
                  </a:moveTo>
                  <a:lnTo>
                    <a:pt x="5016842" y="0"/>
                  </a:lnTo>
                  <a:lnTo>
                    <a:pt x="5016842" y="723871"/>
                  </a:lnTo>
                  <a:lnTo>
                    <a:pt x="0" y="723871"/>
                  </a:lnTo>
                  <a:close/>
                </a:path>
              </a:pathLst>
            </a:custGeom>
            <a:solidFill>
              <a:srgbClr val="1C5739"/>
            </a:solidFill>
          </p:spPr>
        </p:sp>
        <p:sp>
          <p:nvSpPr>
            <p:cNvPr name="TextBox 4" id="4"/>
            <p:cNvSpPr txBox="true"/>
            <p:nvPr/>
          </p:nvSpPr>
          <p:spPr>
            <a:xfrm>
              <a:off x="0" y="-19050"/>
              <a:ext cx="5016842" cy="742921"/>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814445" y="1755317"/>
            <a:ext cx="14091678" cy="8402163"/>
          </a:xfrm>
          <a:custGeom>
            <a:avLst/>
            <a:gdLst/>
            <a:ahLst/>
            <a:cxnLst/>
            <a:rect r="r" b="b" t="t" l="l"/>
            <a:pathLst>
              <a:path h="8402163" w="14091678">
                <a:moveTo>
                  <a:pt x="0" y="0"/>
                </a:moveTo>
                <a:lnTo>
                  <a:pt x="14091679" y="0"/>
                </a:lnTo>
                <a:lnTo>
                  <a:pt x="14091679" y="8402163"/>
                </a:lnTo>
                <a:lnTo>
                  <a:pt x="0" y="8402163"/>
                </a:lnTo>
                <a:lnTo>
                  <a:pt x="0" y="0"/>
                </a:lnTo>
                <a:close/>
              </a:path>
            </a:pathLst>
          </a:custGeom>
          <a:blipFill>
            <a:blip r:embed="rId2"/>
            <a:stretch>
              <a:fillRect l="0" t="0" r="0" b="0"/>
            </a:stretch>
          </a:blipFill>
          <a:ln w="104775" cap="sq">
            <a:solidFill>
              <a:srgbClr val="000000"/>
            </a:solidFill>
            <a:prstDash val="solid"/>
            <a:miter/>
          </a:ln>
        </p:spPr>
      </p:sp>
      <p:sp>
        <p:nvSpPr>
          <p:cNvPr name="TextBox 6" id="6"/>
          <p:cNvSpPr txBox="true"/>
          <p:nvPr/>
        </p:nvSpPr>
        <p:spPr>
          <a:xfrm rot="0">
            <a:off x="3395532" y="437376"/>
            <a:ext cx="10498742" cy="1030248"/>
          </a:xfrm>
          <a:prstGeom prst="rect">
            <a:avLst/>
          </a:prstGeom>
        </p:spPr>
        <p:txBody>
          <a:bodyPr anchor="t" rtlCol="false" tIns="0" lIns="0" bIns="0" rIns="0">
            <a:spAutoFit/>
          </a:bodyPr>
          <a:lstStyle/>
          <a:p>
            <a:pPr algn="l" marL="0" indent="0" lvl="0">
              <a:lnSpc>
                <a:spcPts val="7956"/>
              </a:lnSpc>
              <a:spcBef>
                <a:spcPct val="0"/>
              </a:spcBef>
            </a:pPr>
            <a:r>
              <a:rPr lang="en-US" b="true" sz="5765" spc="565">
                <a:solidFill>
                  <a:srgbClr val="FFFFFF"/>
                </a:solidFill>
                <a:latin typeface="Poppins Bold"/>
                <a:ea typeface="Poppins Bold"/>
                <a:cs typeface="Poppins Bold"/>
                <a:sym typeface="Poppins Bold"/>
              </a:rPr>
              <a:t>SYSTEM 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2748449"/>
            <a:chOff x="0" y="0"/>
            <a:chExt cx="5016842" cy="723871"/>
          </a:xfrm>
        </p:grpSpPr>
        <p:sp>
          <p:nvSpPr>
            <p:cNvPr name="Freeform 4" id="4"/>
            <p:cNvSpPr/>
            <p:nvPr/>
          </p:nvSpPr>
          <p:spPr>
            <a:xfrm flipH="false" flipV="false" rot="0">
              <a:off x="0" y="0"/>
              <a:ext cx="5016842" cy="723871"/>
            </a:xfrm>
            <a:custGeom>
              <a:avLst/>
              <a:gdLst/>
              <a:ahLst/>
              <a:cxnLst/>
              <a:rect r="r" b="b" t="t" l="l"/>
              <a:pathLst>
                <a:path h="723871" w="5016842">
                  <a:moveTo>
                    <a:pt x="0" y="0"/>
                  </a:moveTo>
                  <a:lnTo>
                    <a:pt x="5016842" y="0"/>
                  </a:lnTo>
                  <a:lnTo>
                    <a:pt x="5016842" y="723871"/>
                  </a:lnTo>
                  <a:lnTo>
                    <a:pt x="0" y="723871"/>
                  </a:lnTo>
                  <a:close/>
                </a:path>
              </a:pathLst>
            </a:custGeom>
            <a:solidFill>
              <a:srgbClr val="1C5739"/>
            </a:solidFill>
          </p:spPr>
        </p:sp>
        <p:sp>
          <p:nvSpPr>
            <p:cNvPr name="TextBox 5" id="5"/>
            <p:cNvSpPr txBox="true"/>
            <p:nvPr/>
          </p:nvSpPr>
          <p:spPr>
            <a:xfrm>
              <a:off x="0" y="-19050"/>
              <a:ext cx="5016842" cy="742921"/>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33067" y="552867"/>
            <a:ext cx="17333592" cy="1410335"/>
          </a:xfrm>
          <a:prstGeom prst="rect">
            <a:avLst/>
          </a:prstGeom>
        </p:spPr>
        <p:txBody>
          <a:bodyPr anchor="t" rtlCol="false" tIns="0" lIns="0" bIns="0" rIns="0">
            <a:spAutoFit/>
          </a:bodyPr>
          <a:lstStyle/>
          <a:p>
            <a:pPr algn="ctr">
              <a:lnSpc>
                <a:spcPts val="10886"/>
              </a:lnSpc>
            </a:pPr>
            <a:r>
              <a:rPr lang="en-US" b="true" sz="7888" spc="773">
                <a:solidFill>
                  <a:srgbClr val="FFFFFF"/>
                </a:solidFill>
                <a:latin typeface="Poppins Bold"/>
                <a:ea typeface="Poppins Bold"/>
                <a:cs typeface="Poppins Bold"/>
                <a:sym typeface="Poppins Bold"/>
              </a:rPr>
              <a:t>ENTITY - REL</a:t>
            </a:r>
            <a:r>
              <a:rPr lang="en-US" b="true" sz="7888" spc="773">
                <a:solidFill>
                  <a:srgbClr val="FFFFFF"/>
                </a:solidFill>
                <a:latin typeface="Poppins Bold"/>
                <a:ea typeface="Poppins Bold"/>
                <a:cs typeface="Poppins Bold"/>
                <a:sym typeface="Poppins Bold"/>
              </a:rPr>
              <a:t>ATIONAL MODEL</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057969" y="2933374"/>
            <a:ext cx="14627402" cy="7171769"/>
          </a:xfrm>
          <a:custGeom>
            <a:avLst/>
            <a:gdLst/>
            <a:ahLst/>
            <a:cxnLst/>
            <a:rect r="r" b="b" t="t" l="l"/>
            <a:pathLst>
              <a:path h="7171769" w="14627402">
                <a:moveTo>
                  <a:pt x="0" y="0"/>
                </a:moveTo>
                <a:lnTo>
                  <a:pt x="14627403" y="0"/>
                </a:lnTo>
                <a:lnTo>
                  <a:pt x="14627403" y="7171768"/>
                </a:lnTo>
                <a:lnTo>
                  <a:pt x="0" y="7171768"/>
                </a:lnTo>
                <a:lnTo>
                  <a:pt x="0" y="0"/>
                </a:lnTo>
                <a:close/>
              </a:path>
            </a:pathLst>
          </a:custGeom>
          <a:blipFill>
            <a:blip r:embed="rId5"/>
            <a:stretch>
              <a:fillRect l="0" t="-7745" r="0" b="-774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76485" y="-23950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05652" y="-32342"/>
            <a:ext cx="10516874" cy="10516874"/>
          </a:xfrm>
          <a:custGeom>
            <a:avLst/>
            <a:gdLst/>
            <a:ahLst/>
            <a:cxnLst/>
            <a:rect r="r" b="b" t="t" l="l"/>
            <a:pathLst>
              <a:path h="10516874" w="10516874">
                <a:moveTo>
                  <a:pt x="0" y="0"/>
                </a:moveTo>
                <a:lnTo>
                  <a:pt x="10516873" y="0"/>
                </a:lnTo>
                <a:lnTo>
                  <a:pt x="10516873" y="10516874"/>
                </a:lnTo>
                <a:lnTo>
                  <a:pt x="0" y="10516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318381"/>
            <a:ext cx="3345497" cy="9650237"/>
          </a:xfrm>
          <a:custGeom>
            <a:avLst/>
            <a:gdLst/>
            <a:ahLst/>
            <a:cxnLst/>
            <a:rect r="r" b="b" t="t" l="l"/>
            <a:pathLst>
              <a:path h="9650237" w="3345497">
                <a:moveTo>
                  <a:pt x="0" y="0"/>
                </a:moveTo>
                <a:lnTo>
                  <a:pt x="3345497" y="0"/>
                </a:lnTo>
                <a:lnTo>
                  <a:pt x="3345497" y="9650238"/>
                </a:lnTo>
                <a:lnTo>
                  <a:pt x="0" y="9650238"/>
                </a:lnTo>
                <a:lnTo>
                  <a:pt x="0" y="0"/>
                </a:lnTo>
                <a:close/>
              </a:path>
            </a:pathLst>
          </a:custGeom>
          <a:blipFill>
            <a:blip r:embed="rId8"/>
            <a:stretch>
              <a:fillRect l="0" t="0" r="-2761" b="0"/>
            </a:stretch>
          </a:blipFill>
          <a:ln w="133350" cap="sq">
            <a:solidFill>
              <a:srgbClr val="000000"/>
            </a:solidFill>
            <a:prstDash val="solid"/>
            <a:miter/>
          </a:ln>
        </p:spPr>
      </p:sp>
      <p:sp>
        <p:nvSpPr>
          <p:cNvPr name="Freeform 6" id="6"/>
          <p:cNvSpPr/>
          <p:nvPr/>
        </p:nvSpPr>
        <p:spPr>
          <a:xfrm flipH="false" flipV="false" rot="0">
            <a:off x="6020638" y="2889022"/>
            <a:ext cx="6246725" cy="6246725"/>
          </a:xfrm>
          <a:custGeom>
            <a:avLst/>
            <a:gdLst/>
            <a:ahLst/>
            <a:cxnLst/>
            <a:rect r="r" b="b" t="t" l="l"/>
            <a:pathLst>
              <a:path h="6246725" w="6246725">
                <a:moveTo>
                  <a:pt x="0" y="0"/>
                </a:moveTo>
                <a:lnTo>
                  <a:pt x="6246724" y="0"/>
                </a:lnTo>
                <a:lnTo>
                  <a:pt x="6246724" y="6246725"/>
                </a:lnTo>
                <a:lnTo>
                  <a:pt x="0" y="62467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572162" y="2889022"/>
            <a:ext cx="6246725" cy="6246725"/>
          </a:xfrm>
          <a:custGeom>
            <a:avLst/>
            <a:gdLst/>
            <a:ahLst/>
            <a:cxnLst/>
            <a:rect r="r" b="b" t="t" l="l"/>
            <a:pathLst>
              <a:path h="6246725" w="6246725">
                <a:moveTo>
                  <a:pt x="0" y="0"/>
                </a:moveTo>
                <a:lnTo>
                  <a:pt x="6246725" y="0"/>
                </a:lnTo>
                <a:lnTo>
                  <a:pt x="6246725" y="6246725"/>
                </a:lnTo>
                <a:lnTo>
                  <a:pt x="0" y="62467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722644" y="3068804"/>
            <a:ext cx="3945762" cy="5887162"/>
          </a:xfrm>
          <a:custGeom>
            <a:avLst/>
            <a:gdLst/>
            <a:ahLst/>
            <a:cxnLst/>
            <a:rect r="r" b="b" t="t" l="l"/>
            <a:pathLst>
              <a:path h="5887162" w="3945762">
                <a:moveTo>
                  <a:pt x="0" y="0"/>
                </a:moveTo>
                <a:lnTo>
                  <a:pt x="3945762" y="0"/>
                </a:lnTo>
                <a:lnTo>
                  <a:pt x="3945762" y="5887161"/>
                </a:lnTo>
                <a:lnTo>
                  <a:pt x="0" y="5887161"/>
                </a:lnTo>
                <a:lnTo>
                  <a:pt x="0" y="0"/>
                </a:lnTo>
                <a:close/>
              </a:path>
            </a:pathLst>
          </a:custGeom>
          <a:blipFill>
            <a:blip r:embed="rId9"/>
            <a:stretch>
              <a:fillRect l="0" t="0" r="0" b="0"/>
            </a:stretch>
          </a:blipFill>
          <a:ln w="133350" cap="sq">
            <a:solidFill>
              <a:srgbClr val="000000"/>
            </a:solidFill>
            <a:prstDash val="solid"/>
            <a:miter/>
          </a:ln>
        </p:spPr>
      </p:sp>
      <p:sp>
        <p:nvSpPr>
          <p:cNvPr name="Freeform 9" id="9"/>
          <p:cNvSpPr/>
          <p:nvPr/>
        </p:nvSpPr>
        <p:spPr>
          <a:xfrm flipH="false" flipV="false" rot="0">
            <a:off x="7131255" y="2989508"/>
            <a:ext cx="4020874" cy="5966458"/>
          </a:xfrm>
          <a:custGeom>
            <a:avLst/>
            <a:gdLst/>
            <a:ahLst/>
            <a:cxnLst/>
            <a:rect r="r" b="b" t="t" l="l"/>
            <a:pathLst>
              <a:path h="5966458" w="4020874">
                <a:moveTo>
                  <a:pt x="0" y="0"/>
                </a:moveTo>
                <a:lnTo>
                  <a:pt x="4020874" y="0"/>
                </a:lnTo>
                <a:lnTo>
                  <a:pt x="4020874" y="5966457"/>
                </a:lnTo>
                <a:lnTo>
                  <a:pt x="0" y="5966457"/>
                </a:lnTo>
                <a:lnTo>
                  <a:pt x="0" y="0"/>
                </a:lnTo>
                <a:close/>
              </a:path>
            </a:pathLst>
          </a:custGeom>
          <a:blipFill>
            <a:blip r:embed="rId10"/>
            <a:stretch>
              <a:fillRect l="0" t="0" r="0" b="0"/>
            </a:stretch>
          </a:blipFill>
          <a:ln w="133350" cap="sq">
            <a:solidFill>
              <a:srgbClr val="000000"/>
            </a:solidFill>
            <a:prstDash val="solid"/>
            <a:miter/>
          </a:ln>
        </p:spPr>
      </p:sp>
      <p:sp>
        <p:nvSpPr>
          <p:cNvPr name="TextBox 10" id="10"/>
          <p:cNvSpPr txBox="true"/>
          <p:nvPr/>
        </p:nvSpPr>
        <p:spPr>
          <a:xfrm rot="0">
            <a:off x="6325438" y="1466539"/>
            <a:ext cx="6246725" cy="925045"/>
          </a:xfrm>
          <a:prstGeom prst="rect">
            <a:avLst/>
          </a:prstGeom>
        </p:spPr>
        <p:txBody>
          <a:bodyPr anchor="t" rtlCol="false" tIns="0" lIns="0" bIns="0" rIns="0">
            <a:spAutoFit/>
          </a:bodyPr>
          <a:lstStyle/>
          <a:p>
            <a:pPr algn="l">
              <a:lnSpc>
                <a:spcPts val="6405"/>
              </a:lnSpc>
            </a:pPr>
            <a:r>
              <a:rPr lang="en-US" sz="6470" spc="226" b="true">
                <a:solidFill>
                  <a:srgbClr val="040506"/>
                </a:solidFill>
                <a:latin typeface="Poppins Bold"/>
                <a:ea typeface="Poppins Bold"/>
                <a:cs typeface="Poppins Bold"/>
                <a:sym typeface="Poppins Bold"/>
              </a:rPr>
              <a:t>Use - Case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2518023"/>
            <a:chOff x="0" y="0"/>
            <a:chExt cx="4482924" cy="663183"/>
          </a:xfrm>
        </p:grpSpPr>
        <p:sp>
          <p:nvSpPr>
            <p:cNvPr name="Freeform 4" id="4"/>
            <p:cNvSpPr/>
            <p:nvPr/>
          </p:nvSpPr>
          <p:spPr>
            <a:xfrm flipH="false" flipV="false" rot="0">
              <a:off x="0" y="0"/>
              <a:ext cx="4482924" cy="663183"/>
            </a:xfrm>
            <a:custGeom>
              <a:avLst/>
              <a:gdLst/>
              <a:ahLst/>
              <a:cxnLst/>
              <a:rect r="r" b="b" t="t" l="l"/>
              <a:pathLst>
                <a:path h="663183" w="4482924">
                  <a:moveTo>
                    <a:pt x="0" y="0"/>
                  </a:moveTo>
                  <a:lnTo>
                    <a:pt x="4482924" y="0"/>
                  </a:lnTo>
                  <a:lnTo>
                    <a:pt x="4482924" y="663183"/>
                  </a:lnTo>
                  <a:lnTo>
                    <a:pt x="0" y="663183"/>
                  </a:lnTo>
                  <a:close/>
                </a:path>
              </a:pathLst>
            </a:custGeom>
            <a:solidFill>
              <a:srgbClr val="1C5739"/>
            </a:solidFill>
          </p:spPr>
        </p:sp>
        <p:sp>
          <p:nvSpPr>
            <p:cNvPr name="TextBox 5" id="5"/>
            <p:cNvSpPr txBox="true"/>
            <p:nvPr/>
          </p:nvSpPr>
          <p:spPr>
            <a:xfrm>
              <a:off x="0" y="-19050"/>
              <a:ext cx="4482924" cy="682233"/>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77179" y="0"/>
            <a:ext cx="16933642" cy="2892477"/>
          </a:xfrm>
          <a:custGeom>
            <a:avLst/>
            <a:gdLst/>
            <a:ahLst/>
            <a:cxnLst/>
            <a:rect r="r" b="b" t="t" l="l"/>
            <a:pathLst>
              <a:path h="2892477" w="16933642">
                <a:moveTo>
                  <a:pt x="0" y="0"/>
                </a:moveTo>
                <a:lnTo>
                  <a:pt x="16933642" y="0"/>
                </a:lnTo>
                <a:lnTo>
                  <a:pt x="16933642" y="2892477"/>
                </a:lnTo>
                <a:lnTo>
                  <a:pt x="0" y="2892477"/>
                </a:lnTo>
                <a:lnTo>
                  <a:pt x="0" y="0"/>
                </a:lnTo>
                <a:close/>
              </a:path>
            </a:pathLst>
          </a:custGeom>
          <a:blipFill>
            <a:blip r:embed="rId3">
              <a:alphaModFix amt="18000"/>
            </a:blip>
            <a:stretch>
              <a:fillRect l="0" t="-126872" r="0" b="-163419"/>
            </a:stretch>
          </a:blipFill>
        </p:spPr>
      </p:sp>
      <p:sp>
        <p:nvSpPr>
          <p:cNvPr name="TextBox 7" id="7"/>
          <p:cNvSpPr txBox="true"/>
          <p:nvPr/>
        </p:nvSpPr>
        <p:spPr>
          <a:xfrm rot="0">
            <a:off x="3510852" y="779319"/>
            <a:ext cx="11631717" cy="148921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CLASS DIAGRAM</a:t>
            </a:r>
          </a:p>
        </p:txBody>
      </p:sp>
      <p:sp>
        <p:nvSpPr>
          <p:cNvPr name="Freeform 8" id="8"/>
          <p:cNvSpPr/>
          <p:nvPr/>
        </p:nvSpPr>
        <p:spPr>
          <a:xfrm flipH="false" flipV="false" rot="0">
            <a:off x="1684684" y="2268537"/>
            <a:ext cx="14918632" cy="7619592"/>
          </a:xfrm>
          <a:custGeom>
            <a:avLst/>
            <a:gdLst/>
            <a:ahLst/>
            <a:cxnLst/>
            <a:rect r="r" b="b" t="t" l="l"/>
            <a:pathLst>
              <a:path h="7619592" w="14918632">
                <a:moveTo>
                  <a:pt x="0" y="0"/>
                </a:moveTo>
                <a:lnTo>
                  <a:pt x="14918632" y="0"/>
                </a:lnTo>
                <a:lnTo>
                  <a:pt x="14918632" y="7619591"/>
                </a:lnTo>
                <a:lnTo>
                  <a:pt x="0" y="7619591"/>
                </a:lnTo>
                <a:lnTo>
                  <a:pt x="0" y="0"/>
                </a:lnTo>
                <a:close/>
              </a:path>
            </a:pathLst>
          </a:custGeom>
          <a:blipFill>
            <a:blip r:embed="rId4"/>
            <a:stretch>
              <a:fillRect l="0" t="-2252" r="0" b="-2252"/>
            </a:stretch>
          </a:blipFill>
          <a:ln w="133350" cap="sq">
            <a:solidFill>
              <a:srgbClr val="000000"/>
            </a:solid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2" y="-7874"/>
            <a:ext cx="18288000" cy="2073148"/>
            <a:chOff x="0" y="0"/>
            <a:chExt cx="4816593" cy="546014"/>
          </a:xfrm>
        </p:grpSpPr>
        <p:sp>
          <p:nvSpPr>
            <p:cNvPr name="Freeform 3" id="3"/>
            <p:cNvSpPr/>
            <p:nvPr/>
          </p:nvSpPr>
          <p:spPr>
            <a:xfrm flipH="false" flipV="false" rot="0">
              <a:off x="0" y="0"/>
              <a:ext cx="4816592" cy="546014"/>
            </a:xfrm>
            <a:custGeom>
              <a:avLst/>
              <a:gdLst/>
              <a:ahLst/>
              <a:cxnLst/>
              <a:rect r="r" b="b" t="t" l="l"/>
              <a:pathLst>
                <a:path h="546014" w="4816592">
                  <a:moveTo>
                    <a:pt x="0" y="0"/>
                  </a:moveTo>
                  <a:lnTo>
                    <a:pt x="4816592" y="0"/>
                  </a:lnTo>
                  <a:lnTo>
                    <a:pt x="4816592" y="546014"/>
                  </a:lnTo>
                  <a:lnTo>
                    <a:pt x="0" y="546014"/>
                  </a:lnTo>
                  <a:close/>
                </a:path>
              </a:pathLst>
            </a:custGeom>
            <a:solidFill>
              <a:srgbClr val="1C5739"/>
            </a:solidFill>
          </p:spPr>
        </p:sp>
        <p:sp>
          <p:nvSpPr>
            <p:cNvPr name="TextBox 4" id="4"/>
            <p:cNvSpPr txBox="true"/>
            <p:nvPr/>
          </p:nvSpPr>
          <p:spPr>
            <a:xfrm>
              <a:off x="0" y="-19050"/>
              <a:ext cx="4816593" cy="565064"/>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7195633">
            <a:off x="14397159" y="-2005820"/>
            <a:ext cx="4417840" cy="5730689"/>
          </a:xfrm>
          <a:custGeom>
            <a:avLst/>
            <a:gdLst/>
            <a:ahLst/>
            <a:cxnLst/>
            <a:rect r="r" b="b" t="t" l="l"/>
            <a:pathLst>
              <a:path h="5730689" w="4417840">
                <a:moveTo>
                  <a:pt x="0" y="0"/>
                </a:moveTo>
                <a:lnTo>
                  <a:pt x="4417840" y="0"/>
                </a:lnTo>
                <a:lnTo>
                  <a:pt x="4417840" y="5730689"/>
                </a:lnTo>
                <a:lnTo>
                  <a:pt x="0" y="57306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64983" y="8137962"/>
            <a:ext cx="18288000" cy="2073148"/>
            <a:chOff x="0" y="0"/>
            <a:chExt cx="4816593" cy="546014"/>
          </a:xfrm>
        </p:grpSpPr>
        <p:sp>
          <p:nvSpPr>
            <p:cNvPr name="Freeform 7" id="7"/>
            <p:cNvSpPr/>
            <p:nvPr/>
          </p:nvSpPr>
          <p:spPr>
            <a:xfrm flipH="false" flipV="false" rot="0">
              <a:off x="0" y="0"/>
              <a:ext cx="4816592" cy="546014"/>
            </a:xfrm>
            <a:custGeom>
              <a:avLst/>
              <a:gdLst/>
              <a:ahLst/>
              <a:cxnLst/>
              <a:rect r="r" b="b" t="t" l="l"/>
              <a:pathLst>
                <a:path h="546014" w="4816592">
                  <a:moveTo>
                    <a:pt x="0" y="0"/>
                  </a:moveTo>
                  <a:lnTo>
                    <a:pt x="4816592" y="0"/>
                  </a:lnTo>
                  <a:lnTo>
                    <a:pt x="4816592" y="546014"/>
                  </a:lnTo>
                  <a:lnTo>
                    <a:pt x="0" y="546014"/>
                  </a:lnTo>
                  <a:close/>
                </a:path>
              </a:pathLst>
            </a:custGeom>
            <a:solidFill>
              <a:srgbClr val="1C5739"/>
            </a:solidFill>
          </p:spPr>
        </p:sp>
        <p:sp>
          <p:nvSpPr>
            <p:cNvPr name="TextBox 8" id="8"/>
            <p:cNvSpPr txBox="true"/>
            <p:nvPr/>
          </p:nvSpPr>
          <p:spPr>
            <a:xfrm>
              <a:off x="0" y="-19050"/>
              <a:ext cx="4816593" cy="565064"/>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5827864" y="8216684"/>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384816" y="-415265"/>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7372" y="75890"/>
            <a:ext cx="5185784" cy="10135220"/>
          </a:xfrm>
          <a:custGeom>
            <a:avLst/>
            <a:gdLst/>
            <a:ahLst/>
            <a:cxnLst/>
            <a:rect r="r" b="b" t="t" l="l"/>
            <a:pathLst>
              <a:path h="10135220" w="5185784">
                <a:moveTo>
                  <a:pt x="0" y="0"/>
                </a:moveTo>
                <a:lnTo>
                  <a:pt x="5185785" y="0"/>
                </a:lnTo>
                <a:lnTo>
                  <a:pt x="5185785" y="10135220"/>
                </a:lnTo>
                <a:lnTo>
                  <a:pt x="0" y="10135220"/>
                </a:lnTo>
                <a:lnTo>
                  <a:pt x="0" y="0"/>
                </a:lnTo>
                <a:close/>
              </a:path>
            </a:pathLst>
          </a:custGeom>
          <a:blipFill>
            <a:blip r:embed="rId8"/>
            <a:stretch>
              <a:fillRect l="0" t="-534" r="0" b="-534"/>
            </a:stretch>
          </a:blipFill>
        </p:spPr>
      </p:sp>
      <p:sp>
        <p:nvSpPr>
          <p:cNvPr name="TextBox 12" id="12"/>
          <p:cNvSpPr txBox="true"/>
          <p:nvPr/>
        </p:nvSpPr>
        <p:spPr>
          <a:xfrm rot="0">
            <a:off x="6300644" y="475760"/>
            <a:ext cx="7845600" cy="834203"/>
          </a:xfrm>
          <a:prstGeom prst="rect">
            <a:avLst/>
          </a:prstGeom>
        </p:spPr>
        <p:txBody>
          <a:bodyPr anchor="t" rtlCol="false" tIns="0" lIns="0" bIns="0" rIns="0">
            <a:spAutoFit/>
          </a:bodyPr>
          <a:lstStyle/>
          <a:p>
            <a:pPr algn="ctr" marL="0" indent="0" lvl="0">
              <a:lnSpc>
                <a:spcPts val="5862"/>
              </a:lnSpc>
              <a:spcBef>
                <a:spcPct val="0"/>
              </a:spcBef>
            </a:pPr>
            <a:r>
              <a:rPr lang="en-US" b="true" sz="5921" spc="207">
                <a:solidFill>
                  <a:srgbClr val="FFFFFF"/>
                </a:solidFill>
                <a:latin typeface="Poppins Bold"/>
                <a:ea typeface="Poppins Bold"/>
                <a:cs typeface="Poppins Bold"/>
                <a:sym typeface="Poppins Bold"/>
              </a:rPr>
              <a:t>Activity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32588" y="1299087"/>
            <a:ext cx="8752126" cy="8752126"/>
          </a:xfrm>
          <a:custGeom>
            <a:avLst/>
            <a:gdLst/>
            <a:ahLst/>
            <a:cxnLst/>
            <a:rect r="r" b="b" t="t" l="l"/>
            <a:pathLst>
              <a:path h="8752126" w="8752126">
                <a:moveTo>
                  <a:pt x="0" y="0"/>
                </a:moveTo>
                <a:lnTo>
                  <a:pt x="8752127" y="0"/>
                </a:lnTo>
                <a:lnTo>
                  <a:pt x="8752127" y="8752126"/>
                </a:lnTo>
                <a:lnTo>
                  <a:pt x="0" y="8752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67342" y="1100954"/>
            <a:ext cx="8167602" cy="9037457"/>
          </a:xfrm>
          <a:custGeom>
            <a:avLst/>
            <a:gdLst/>
            <a:ahLst/>
            <a:cxnLst/>
            <a:rect r="r" b="b" t="t" l="l"/>
            <a:pathLst>
              <a:path h="9037457" w="8167602">
                <a:moveTo>
                  <a:pt x="0" y="0"/>
                </a:moveTo>
                <a:lnTo>
                  <a:pt x="8167602" y="0"/>
                </a:lnTo>
                <a:lnTo>
                  <a:pt x="8167602" y="9037457"/>
                </a:lnTo>
                <a:lnTo>
                  <a:pt x="0" y="9037457"/>
                </a:lnTo>
                <a:lnTo>
                  <a:pt x="0" y="0"/>
                </a:lnTo>
                <a:close/>
              </a:path>
            </a:pathLst>
          </a:custGeom>
          <a:blipFill>
            <a:blip r:embed="rId8"/>
            <a:stretch>
              <a:fillRect l="0" t="0" r="0" b="0"/>
            </a:stretch>
          </a:blipFill>
          <a:ln w="133350" cap="sq">
            <a:solidFill>
              <a:srgbClr val="000000"/>
            </a:solidFill>
            <a:prstDash val="solid"/>
            <a:miter/>
          </a:ln>
        </p:spPr>
      </p:sp>
      <p:sp>
        <p:nvSpPr>
          <p:cNvPr name="TextBox 6" id="6"/>
          <p:cNvSpPr txBox="true"/>
          <p:nvPr/>
        </p:nvSpPr>
        <p:spPr>
          <a:xfrm rot="0">
            <a:off x="8592514" y="370575"/>
            <a:ext cx="6246725" cy="928512"/>
          </a:xfrm>
          <a:prstGeom prst="rect">
            <a:avLst/>
          </a:prstGeom>
        </p:spPr>
        <p:txBody>
          <a:bodyPr anchor="t" rtlCol="false" tIns="0" lIns="0" bIns="0" rIns="0">
            <a:spAutoFit/>
          </a:bodyPr>
          <a:lstStyle/>
          <a:p>
            <a:pPr algn="l">
              <a:lnSpc>
                <a:spcPts val="6405"/>
              </a:lnSpc>
            </a:pPr>
            <a:r>
              <a:rPr lang="en-US" sz="6470" spc="226">
                <a:solidFill>
                  <a:srgbClr val="040506"/>
                </a:solidFill>
                <a:latin typeface="Poppins"/>
                <a:ea typeface="Poppins"/>
                <a:cs typeface="Poppins"/>
                <a:sym typeface="Poppins"/>
              </a:rPr>
              <a:t>MVC Pattern</a:t>
            </a:r>
          </a:p>
        </p:txBody>
      </p:sp>
      <p:sp>
        <p:nvSpPr>
          <p:cNvPr name="TextBox 7" id="7"/>
          <p:cNvSpPr txBox="true"/>
          <p:nvPr/>
        </p:nvSpPr>
        <p:spPr>
          <a:xfrm rot="0">
            <a:off x="8592514" y="2038196"/>
            <a:ext cx="7354952" cy="7134397"/>
          </a:xfrm>
          <a:prstGeom prst="rect">
            <a:avLst/>
          </a:prstGeom>
        </p:spPr>
        <p:txBody>
          <a:bodyPr anchor="t" rtlCol="false" tIns="0" lIns="0" bIns="0" rIns="0">
            <a:spAutoFit/>
          </a:bodyPr>
          <a:lstStyle/>
          <a:p>
            <a:pPr algn="l">
              <a:lnSpc>
                <a:spcPts val="3778"/>
              </a:lnSpc>
              <a:spcBef>
                <a:spcPct val="0"/>
              </a:spcBef>
            </a:pPr>
            <a:r>
              <a:rPr lang="en-US" b="true" sz="2906">
                <a:solidFill>
                  <a:srgbClr val="FDFBFB"/>
                </a:solidFill>
                <a:latin typeface="Open Sauce Bold"/>
                <a:ea typeface="Open Sauce Bold"/>
                <a:cs typeface="Open Sauce Bold"/>
                <a:sym typeface="Open Sauce Bold"/>
              </a:rPr>
              <a:t>1. Model: </a:t>
            </a:r>
          </a:p>
          <a:p>
            <a:pPr algn="l">
              <a:lnSpc>
                <a:spcPts val="3778"/>
              </a:lnSpc>
              <a:spcBef>
                <a:spcPct val="0"/>
              </a:spcBef>
            </a:pPr>
            <a:r>
              <a:rPr lang="en-US" b="true" sz="2906">
                <a:solidFill>
                  <a:srgbClr val="FDFBFB"/>
                </a:solidFill>
                <a:latin typeface="Open Sauce Bold"/>
                <a:ea typeface="Open Sauce Bold"/>
                <a:cs typeface="Open Sauce Bold"/>
                <a:sym typeface="Open Sauce Bold"/>
              </a:rPr>
              <a:t>Handles database interactions and defines data structures (e.g., Student, Room, LeaveRequest entities).</a:t>
            </a:r>
          </a:p>
          <a:p>
            <a:pPr algn="l">
              <a:lnSpc>
                <a:spcPts val="3778"/>
              </a:lnSpc>
              <a:spcBef>
                <a:spcPct val="0"/>
              </a:spcBef>
            </a:pPr>
          </a:p>
          <a:p>
            <a:pPr algn="l">
              <a:lnSpc>
                <a:spcPts val="3778"/>
              </a:lnSpc>
              <a:spcBef>
                <a:spcPct val="0"/>
              </a:spcBef>
            </a:pPr>
            <a:r>
              <a:rPr lang="en-US" b="true" sz="2906">
                <a:solidFill>
                  <a:srgbClr val="FDFBFB"/>
                </a:solidFill>
                <a:latin typeface="Open Sauce Bold"/>
                <a:ea typeface="Open Sauce Bold"/>
                <a:cs typeface="Open Sauce Bold"/>
                <a:sym typeface="Open Sauce Bold"/>
              </a:rPr>
              <a:t>2. View:</a:t>
            </a:r>
          </a:p>
          <a:p>
            <a:pPr algn="l">
              <a:lnSpc>
                <a:spcPts val="3778"/>
              </a:lnSpc>
              <a:spcBef>
                <a:spcPct val="0"/>
              </a:spcBef>
            </a:pPr>
            <a:r>
              <a:rPr lang="en-US" b="true" sz="2906">
                <a:solidFill>
                  <a:srgbClr val="FDFBFB"/>
                </a:solidFill>
                <a:latin typeface="Open Sauce Bold"/>
                <a:ea typeface="Open Sauce Bold"/>
                <a:cs typeface="Open Sauce Bold"/>
                <a:sym typeface="Open Sauce Bold"/>
              </a:rPr>
              <a:t>Manages the user interface, rendering web pages and forms to display data to users.</a:t>
            </a:r>
          </a:p>
          <a:p>
            <a:pPr algn="l">
              <a:lnSpc>
                <a:spcPts val="3778"/>
              </a:lnSpc>
              <a:spcBef>
                <a:spcPct val="0"/>
              </a:spcBef>
            </a:pPr>
          </a:p>
          <a:p>
            <a:pPr algn="l">
              <a:lnSpc>
                <a:spcPts val="3778"/>
              </a:lnSpc>
              <a:spcBef>
                <a:spcPct val="0"/>
              </a:spcBef>
            </a:pPr>
            <a:r>
              <a:rPr lang="en-US" b="true" sz="2906">
                <a:solidFill>
                  <a:srgbClr val="FDFBFB"/>
                </a:solidFill>
                <a:latin typeface="Open Sauce Bold"/>
                <a:ea typeface="Open Sauce Bold"/>
                <a:cs typeface="Open Sauce Bold"/>
                <a:sym typeface="Open Sauce Bold"/>
              </a:rPr>
              <a:t>3. Controller: </a:t>
            </a:r>
          </a:p>
          <a:p>
            <a:pPr algn="l">
              <a:lnSpc>
                <a:spcPts val="3778"/>
              </a:lnSpc>
              <a:spcBef>
                <a:spcPct val="0"/>
              </a:spcBef>
            </a:pPr>
            <a:r>
              <a:rPr lang="en-US" b="true" sz="2906">
                <a:solidFill>
                  <a:srgbClr val="FDFBFB"/>
                </a:solidFill>
                <a:latin typeface="Open Sauce Bold"/>
                <a:ea typeface="Open Sauce Bold"/>
                <a:cs typeface="Open Sauce Bold"/>
                <a:sym typeface="Open Sauce Bold"/>
              </a:rPr>
              <a:t>Acts as a bridge between Model and View, processes user inputs, executes business logic, and delivers data to the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DAGqnlYHMBA</dc:identifier>
  <dcterms:modified xsi:type="dcterms:W3CDTF">2011-08-01T06:04:30Z</dcterms:modified>
  <cp:revision>1</cp:revision>
  <dc:title>Blue Modern Human Resource Management Presentation</dc:title>
</cp:coreProperties>
</file>